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>
        <p:scale>
          <a:sx n="100" d="100"/>
          <a:sy n="100" d="100"/>
        </p:scale>
        <p:origin x="-845" y="5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90D0-7E8C-44D3-BB18-3BF4BD905F6B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C83E8-DA08-4269-B2F4-C2002F5D0F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9737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kz/search?hl=ru&amp;tbo=p&amp;tbm=bks&amp;q=bibliogroup:%22Serii%EF%B8%A0a%EF%B8%A1+%22Biblioteka+professionala%22%22&amp;source=gbs_metadata_r&amp;cad=4" TargetMode="External"/><Relationship Id="rId2" Type="http://schemas.openxmlformats.org/officeDocument/2006/relationships/hyperlink" Target="https://www.google.kz/search?hl=ru&amp;tbo=p&amp;tbm=bks&amp;q=inauthor:%22%D0%9D.+%D0%93.+%D0%A1%D0%B5%D0%BC%D0%B8%D0%BB%D1%8E%D1%82%D0%B8%D0%BD%D0%B0%22&amp;source=gbs_metadata_r&amp;cad=4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1153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КАЗАХСКИЙ НАЦИОНАЛЬНЫЙ УНИВЕРСИТЕТ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ИМ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348" y="1357298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Высшая школа экономики и бизнеса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Кафедра «Финансы и учет»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572008"/>
            <a:ext cx="91440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3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300" b="1" dirty="0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Цифровая инфраструктура финансовой среды</a:t>
            </a:r>
          </a:p>
          <a:p>
            <a:pPr algn="ctr"/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Тема 15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Финансовый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инжиниринг.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Инновационные </a:t>
            </a:r>
            <a:r>
              <a:rPr lang="ru-RU" sz="2300" b="1" dirty="0">
                <a:latin typeface="Arial" pitchFamily="34" charset="0"/>
                <a:cs typeface="Arial" pitchFamily="34" charset="0"/>
              </a:rPr>
              <a:t>модели </a:t>
            </a:r>
            <a:r>
              <a:rPr lang="ru-RU" sz="2300" b="1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3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активов».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733256"/>
            <a:ext cx="7378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Дисциплина: «Финансовые услуги банков»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Преподаватель: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к.э.н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., и.о </a:t>
            </a:r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д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оцента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Г.Е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0" y="2428868"/>
            <a:ext cx="2019280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6023"/>
            <a:ext cx="9144000" cy="65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08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ЭТАПЫ РАЗВИТИЯ ПРОЦЕССА СЕКЬЮРИТИЗАЦИИ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ипотечных кредитов (</a:t>
            </a:r>
            <a:r>
              <a:rPr lang="en-US" dirty="0">
                <a:latin typeface="Arial" pitchFamily="34" charset="0"/>
                <a:cs typeface="Arial" pitchFamily="34" charset="0"/>
              </a:rPr>
              <a:t>Mortgage-Backed Securities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MBS)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финансовых активов: автокредитов, студенческих кредитов, поступлений по кредитным картам и др. (</a:t>
            </a:r>
            <a:r>
              <a:rPr lang="en-US" dirty="0">
                <a:latin typeface="Arial" pitchFamily="34" charset="0"/>
                <a:cs typeface="Arial" pitchFamily="34" charset="0"/>
              </a:rPr>
              <a:t>Asset-Backed Securities –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ABS)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будущих денежных потоков (</a:t>
            </a:r>
            <a:r>
              <a:rPr lang="en-US" dirty="0">
                <a:latin typeface="Arial" pitchFamily="34" charset="0"/>
                <a:cs typeface="Arial" pitchFamily="34" charset="0"/>
              </a:rPr>
              <a:t>Future Flow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Securitisation</a:t>
            </a:r>
            <a:r>
              <a:rPr lang="en-US" dirty="0">
                <a:latin typeface="Arial" pitchFamily="34" charset="0"/>
                <a:cs typeface="Arial" pitchFamily="34" charset="0"/>
              </a:rPr>
              <a:t> –FFS)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4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НОВЫЕ ФОРМЫ СЕКЬЮРИТИЗАЦИИ ДЕНЕЖНЫХ ПОТОКОВ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Лизинговые платежи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платных автомобильных дорог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телефонных </a:t>
            </a:r>
            <a:r>
              <a:rPr lang="ru-RU" dirty="0" smtClean="0"/>
              <a:t>компаний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автотранспортных компаний </a:t>
            </a:r>
          </a:p>
          <a:p>
            <a:r>
              <a:rPr lang="ru-RU" dirty="0" smtClean="0"/>
              <a:t>Платежи </a:t>
            </a:r>
            <a:r>
              <a:rPr lang="ru-RU" dirty="0"/>
              <a:t>за телевидение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за авиабилеты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ресторанного </a:t>
            </a:r>
            <a:r>
              <a:rPr lang="ru-RU" dirty="0" smtClean="0"/>
              <a:t>бизнеса</a:t>
            </a:r>
          </a:p>
          <a:p>
            <a:r>
              <a:rPr lang="ru-RU" dirty="0" smtClean="0"/>
              <a:t>Платежи </a:t>
            </a:r>
            <a:r>
              <a:rPr lang="ru-RU" dirty="0"/>
              <a:t>по договорам франчайзинга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по экспортным контрактам </a:t>
            </a:r>
          </a:p>
          <a:p>
            <a:r>
              <a:rPr lang="ru-RU" dirty="0" smtClean="0"/>
              <a:t>Оплата </a:t>
            </a:r>
            <a:r>
              <a:rPr lang="ru-RU" dirty="0"/>
              <a:t>услуг медицинских учреждений </a:t>
            </a:r>
          </a:p>
          <a:p>
            <a:r>
              <a:rPr lang="ru-RU" dirty="0" smtClean="0"/>
              <a:t>Налоги</a:t>
            </a:r>
            <a:r>
              <a:rPr lang="ru-RU" dirty="0"/>
              <a:t>, сборы и пошлины </a:t>
            </a:r>
          </a:p>
          <a:p>
            <a:r>
              <a:rPr lang="ru-RU" dirty="0" smtClean="0"/>
              <a:t>Право </a:t>
            </a:r>
            <a:r>
              <a:rPr lang="ru-RU" dirty="0"/>
              <a:t>на добычу полезных ископаемых </a:t>
            </a:r>
          </a:p>
          <a:p>
            <a:r>
              <a:rPr lang="ru-RU" dirty="0" smtClean="0"/>
              <a:t>Плата </a:t>
            </a:r>
            <a:r>
              <a:rPr lang="ru-RU" dirty="0"/>
              <a:t>за школьное обучение </a:t>
            </a:r>
          </a:p>
          <a:p>
            <a:r>
              <a:rPr lang="ru-RU" dirty="0" smtClean="0"/>
              <a:t>Поступления </a:t>
            </a:r>
            <a:r>
              <a:rPr lang="ru-RU" dirty="0"/>
              <a:t>от морских контрактов </a:t>
            </a:r>
          </a:p>
          <a:p>
            <a:r>
              <a:rPr lang="ru-RU" dirty="0" smtClean="0"/>
              <a:t>Выручка </a:t>
            </a:r>
            <a:r>
              <a:rPr lang="ru-RU" dirty="0"/>
              <a:t>компаний коммунального хозяйства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305923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СЕКЬЮРИТИЗАЦИЯ БУДУЩИХ ДЕНЕЖНЫХ ПОТОКОВ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Возможности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: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Множество активов, которые могут быть подвергнуты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ограничено только воображением финансистов. Оно одно является ограничителем, и еще время, потому что вы не можете одновременно делать сто дел»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Вы можете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секьюритизировать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практически все»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Если есть денежный поток, 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секьюритизируйте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его» 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0" indent="0" algn="r"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600" dirty="0" err="1">
                <a:latin typeface="Arial" pitchFamily="34" charset="0"/>
                <a:cs typeface="Arial" pitchFamily="34" charset="0"/>
              </a:rPr>
              <a:t>Ханс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Питер Бэр)</a:t>
            </a:r>
          </a:p>
        </p:txBody>
      </p:sp>
    </p:spTree>
    <p:extLst>
      <p:ext uri="{BB962C8B-B14F-4D97-AF65-F5344CB8AC3E}">
        <p14:creationId xmlns:p14="http://schemas.microsoft.com/office/powerpoint/2010/main" xmlns="" val="17955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4925"/>
            <a:ext cx="82296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600" y="836716"/>
            <a:ext cx="8229600" cy="5472607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Лаврушин О.И. Современные банковские продукты и услуги. Учебник- М.: КНОРУС, 2020г. –с. 302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  <a:hlinkClick r:id="rId2"/>
              </a:rPr>
              <a:t>Н. Г.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2"/>
              </a:rPr>
              <a:t>Семилютина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Российский рынок финансовых услуг (формирование правовой модели):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Serii︠a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︡ «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Biblioteka</a:t>
            </a:r>
            <a:r>
              <a:rPr lang="ru-RU" sz="1800" u="sng" dirty="0" smtClean="0">
                <a:latin typeface="Arial" pitchFamily="34" charset="0"/>
                <a:cs typeface="Arial" pitchFamily="34" charset="0"/>
                <a:hlinkClick r:id="rId3"/>
              </a:rPr>
              <a:t> 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  <a:hlinkClick r:id="rId3"/>
              </a:rPr>
              <a:t>professionala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Wolters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Kluwer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Russia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2015г. – с.315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С.В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Науменкова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С.В Мищенко. Рынок финансовых услуг.: Учебник – Киев, 2019г.-с.367.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А.А. Конструирование и реализация инновационных финансовых продуктов /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А.А.Аюпов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М.: NOTA BENE, 2017г. – 220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Инновации на финансовых рынках [Текст]: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коллект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моногр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/ под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науч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ред.Н. И.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Берзона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Т. В. Тепловой;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Нац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исслед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ун-т «Высшая школа экономики», ф-т экономики, кафедра фондового рынка и рынка инвестиций. — М.: Изд. дом Высшей школы экономики, 2016г. —420с.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 sz="1800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sz="1800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sz="1800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97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Содержание: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85927"/>
            <a:ext cx="8643998" cy="3714776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Процесс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Схема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Этапы развития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Новые формы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секьюритизации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Вывод.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Источники.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5544616" cy="92211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Секьюритизация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Несмотря на то что о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dirty="0">
                <a:latin typeface="Arial" pitchFamily="34" charset="0"/>
                <a:cs typeface="Arial" pitchFamily="34" charset="0"/>
              </a:rPr>
              <a:t> активов, которая, возможно, является одной из самых важных инноваций на финансовых рынках с 30-х гг. 20-го века, до сих пор написано не так много, она революционным образом изменила способы осуществления заимствований предприятиями и их клиентами. </a:t>
            </a:r>
          </a:p>
          <a:p>
            <a:pPr marL="0" indent="0" algn="r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(Л.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Кендалл</a:t>
            </a:r>
            <a:r>
              <a:rPr lang="ru-RU" dirty="0">
                <a:latin typeface="Arial" pitchFamily="34" charset="0"/>
                <a:cs typeface="Arial" pitchFamily="34" charset="0"/>
              </a:rPr>
              <a:t>, М. Фишман)</a:t>
            </a:r>
          </a:p>
        </p:txBody>
      </p:sp>
    </p:spTree>
    <p:extLst>
      <p:ext uri="{BB962C8B-B14F-4D97-AF65-F5344CB8AC3E}">
        <p14:creationId xmlns:p14="http://schemas.microsoft.com/office/powerpoint/2010/main" xmlns="" val="377895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2" y="248093"/>
            <a:ext cx="9022455" cy="62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84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143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СЕКЬЮРИТИЗАЦИЯ КАК ИННОВАЦИОННАЯ ТЕХНИКА ФИНАНСИРОВАНИЯ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err="1">
                <a:latin typeface="Arial" pitchFamily="34" charset="0"/>
                <a:cs typeface="Arial" pitchFamily="34" charset="0"/>
              </a:rPr>
              <a:t>Секьюритизация</a:t>
            </a:r>
            <a:r>
              <a:rPr lang="ru-RU" dirty="0">
                <a:latin typeface="Arial" pitchFamily="34" charset="0"/>
                <a:cs typeface="Arial" pitchFamily="34" charset="0"/>
              </a:rPr>
              <a:t> в узком смысле – это инновационная техника финансирования, предусматривающая объединение неликвидных финансовых активов в виде банковских кредитов в пулы однородных активов, которые являются обеспечением выпускаемых облигаций.</a:t>
            </a:r>
          </a:p>
        </p:txBody>
      </p:sp>
    </p:spTree>
    <p:extLst>
      <p:ext uri="{BB962C8B-B14F-4D97-AF65-F5344CB8AC3E}">
        <p14:creationId xmlns:p14="http://schemas.microsoft.com/office/powerpoint/2010/main" xmlns="" val="16238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4868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СЕКЬЮРИТИЗАЦИЯ ФИНАНСОВЫХ АКТИВОВ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Инновационная техника финансирования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Списание активов с баланса банка путем продажи их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(СЮЛ), выпускающему облигации, обеспеченные пулом активов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Трансформация неликвидных активов в высоко ликвидные ценные бумаги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Разделение рисков банка и рисков активов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Основные инструменты: 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mortgage-backed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securities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(MBS)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ипотечные облигации 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asset-backed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securities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(ABS)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облигации, обеспеченные активами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Период развития: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США: 80-е годы ХХ века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Европа: 90-е годы ХХ века</a:t>
            </a:r>
          </a:p>
        </p:txBody>
      </p:sp>
    </p:spTree>
    <p:extLst>
      <p:ext uri="{BB962C8B-B14F-4D97-AF65-F5344CB8AC3E}">
        <p14:creationId xmlns:p14="http://schemas.microsoft.com/office/powerpoint/2010/main" xmlns="" val="21222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156"/>
            <a:ext cx="9144000" cy="68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51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3240"/>
            <a:ext cx="9144000" cy="681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82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ХАРАКТЕРНЫЕ ЧЕРТЫ РАЗВЕРНУТОЙ СХЕМЫ СЕКЬЮРИТИЗАЦИИ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Выделение однородных активов в отдельный пул;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Наличие отдельного юридического лица, специально созданного для проведения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секьюритизации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Special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Purpose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Vehicle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– SPV);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Продажа пула активов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Списание проданных активов с баланса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Проведение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спецюрлицом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эмиссии облигаций;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Освобождение облигаций от оперативных и хозяйственных рисков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Трансформация неликвидных активов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оригинатора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 высоко ликвидные ценные бумаги;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Как правило, наличие траст-компании (доверительного лица инвесторов), обслуживающего финансовые потоки.</a:t>
            </a:r>
          </a:p>
        </p:txBody>
      </p:sp>
    </p:spTree>
    <p:extLst>
      <p:ext uri="{BB962C8B-B14F-4D97-AF65-F5344CB8AC3E}">
        <p14:creationId xmlns:p14="http://schemas.microsoft.com/office/powerpoint/2010/main" xmlns="" val="186952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647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КАЗАХСКИЙ НАЦИОНАЛЬНЫЙ УНИВЕРСИТЕТ  ИМ. АЛЬ-ФАРАБИ</vt:lpstr>
      <vt:lpstr>Содержание:</vt:lpstr>
      <vt:lpstr>Секьюритизация</vt:lpstr>
      <vt:lpstr>Слайд 4</vt:lpstr>
      <vt:lpstr>СЕКЬЮРИТИЗАЦИЯ КАК ИННОВАЦИОННАЯ ТЕХНИКА ФИНАНСИРОВАНИЯ</vt:lpstr>
      <vt:lpstr>СЕКЬЮРИТИЗАЦИЯ ФИНАНСОВЫХ АКТИВОВ</vt:lpstr>
      <vt:lpstr>Слайд 7</vt:lpstr>
      <vt:lpstr>Слайд 8</vt:lpstr>
      <vt:lpstr>ХАРАКТЕРНЫЕ ЧЕРТЫ РАЗВЕРНУТОЙ СХЕМЫ СЕКЬЮРИТИЗАЦИИ</vt:lpstr>
      <vt:lpstr>Слайд 10</vt:lpstr>
      <vt:lpstr>ЭТАПЫ РАЗВИТИЯ ПРОЦЕССА СЕКЬЮРИТИЗАЦИИ</vt:lpstr>
      <vt:lpstr>НОВЫЕ ФОРМЫ СЕКЬЮРИТИЗАЦИИ ДЕНЕЖНЫХ ПОТОКОВ</vt:lpstr>
      <vt:lpstr>СЕКЬЮРИТИЗАЦИЯ БУДУЩИХ ДЕНЕЖНЫХ ПОТОКОВ 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 ИМ. АЛЬ-ФАРАБИ</dc:title>
  <dc:creator>1234</dc:creator>
  <cp:lastModifiedBy>Гульмира</cp:lastModifiedBy>
  <cp:revision>102</cp:revision>
  <dcterms:created xsi:type="dcterms:W3CDTF">2020-09-25T12:06:09Z</dcterms:created>
  <dcterms:modified xsi:type="dcterms:W3CDTF">2020-11-01T16:01:01Z</dcterms:modified>
</cp:coreProperties>
</file>